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3" r:id="rId3"/>
    <p:sldId id="278" r:id="rId4"/>
    <p:sldId id="294" r:id="rId5"/>
    <p:sldId id="290" r:id="rId6"/>
    <p:sldId id="274" r:id="rId7"/>
    <p:sldId id="287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BFC"/>
    <a:srgbClr val="6CC5FC"/>
    <a:srgbClr val="06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7070" autoAdjust="0"/>
  </p:normalViewPr>
  <p:slideViewPr>
    <p:cSldViewPr>
      <p:cViewPr varScale="1">
        <p:scale>
          <a:sx n="82" d="100"/>
          <a:sy n="82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685DE-15C8-4E97-BF9F-DDD8C79F920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B97B9-D37F-4865-8D64-1D60BDCD7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8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A09D-6B21-4DF6-8344-28C80DC190E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3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A09D-6B21-4DF6-8344-28C80DC190E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7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A09D-6B21-4DF6-8344-28C80DC190E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4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2196-4BF5-4110-8D2B-5E9F6417F792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3AD7-09C9-417D-B57C-6454F12F6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7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0C4B-4A95-40DB-98C3-8D3A2487599C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6547-3171-459F-B733-6B4B44B7A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6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794D-6D48-46C5-9AA2-7448BB5E7EA4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55DC-3AA4-4495-986E-FEEDD276C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1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4458-E032-42F2-BB56-0F6F384067AF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36B7-DF88-498C-9DBC-1151C5095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2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2E4E-00F5-420B-B485-470C6EB8225C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BB2A-D879-4FC0-9382-FC20FD44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1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39F9-4961-4B0B-ADE3-104BF9B34CE1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D50A-BE81-4A0A-B36B-69226EEA6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B5C5-58A3-41D0-9416-5BAC739B3C78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3301-8ADF-46F2-88C7-7650F8FE5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4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FADF-18B4-42DB-93FD-D2171D460D0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93DF-1D7F-4D03-8791-FF531C7B8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1A9B-6433-4757-9CAF-5B05E8C185EE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8C05-A4C1-427E-8753-4032963D5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B5A0-1320-449F-B28B-0381EC7FEA1D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49B7-F512-4745-B679-FF982A7AB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D46A-CB3C-4084-ACCC-93F8E734EC3A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3447-32DA-4916-889C-695F931ED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8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BCF2E-1396-4ED8-9FC1-025FD545261E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EB996-EFF2-46F2-B044-64E8D2ED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214290"/>
            <a:ext cx="59039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785794"/>
            <a:ext cx="68246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«О взаимодействии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ГАУ ТО «ОСШОР Л.Н.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Носковой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 ДТ «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Кванториум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в рамках деятельности федеральной экспериментальной площадки».</a:t>
            </a:r>
          </a:p>
        </p:txBody>
      </p:sp>
      <p:pic>
        <p:nvPicPr>
          <p:cNvPr id="10" name="Picture 3" descr="C:\Users\CPSR13\Desktop\Новости ЦПСР\НОЯБРЬ\imgonline-com-ua-Transparent-backgr-tuDjOnwBghn6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82" y="2904128"/>
            <a:ext cx="2066566" cy="1461934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2" y="5157192"/>
            <a:ext cx="1584176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44673"/>
            <a:ext cx="5712969" cy="42847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69" y="5057800"/>
            <a:ext cx="2701356" cy="1800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40" y="2663915"/>
            <a:ext cx="2109614" cy="15822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29798">
            <a:off x="3821930" y="4110379"/>
            <a:ext cx="1290888" cy="96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027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Администратор\Рабочий стол\big_6257_oboi_olimpiada_v_vankuvere_2010_biat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Спицова К\лого\л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453" y="3272114"/>
            <a:ext cx="1443235" cy="102098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106002" y="3284984"/>
            <a:ext cx="5786478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1. Государственное автономное учреждение Тюменской области «Областная спортивная школа олимпийского резерва по лыжным гонкам и биатлону Л.Н.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Носковой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»   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5229200"/>
            <a:ext cx="5786478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3. Институт физической культуры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ФГАОУ ВО «Тюменский государственный университет»</a:t>
            </a:r>
          </a:p>
          <a:p>
            <a:pPr lvl="0" algn="ctr"/>
            <a:endParaRPr lang="ru-RU" sz="800" dirty="0" smtClean="0">
              <a:cs typeface="Aharoni" pitchFamily="2" charset="-79"/>
            </a:endParaRPr>
          </a:p>
          <a:p>
            <a:pPr algn="ctr"/>
            <a:endParaRPr lang="ru-RU" sz="800" dirty="0" smtClean="0">
              <a:cs typeface="Aharoni" pitchFamily="2" charset="-79"/>
            </a:endParaRPr>
          </a:p>
        </p:txBody>
      </p:sp>
      <p:pic>
        <p:nvPicPr>
          <p:cNvPr id="14" name="Picture 3" descr="E:\Спицова К\лого\j-9VpQV0u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528" y="4269468"/>
            <a:ext cx="1440160" cy="959732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106001" y="4293096"/>
            <a:ext cx="5792109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00" dirty="0" smtClean="0">
              <a:cs typeface="Aharoni" pitchFamily="2" charset="-79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2. Региональная общественная организация «Олимпийский Совет Тюменской области     </a:t>
            </a:r>
          </a:p>
          <a:p>
            <a:pPr algn="ctr"/>
            <a:endParaRPr lang="ru-RU" sz="800" dirty="0" smtClean="0">
              <a:cs typeface="Aharoni" pitchFamily="2" charset="-79"/>
            </a:endParaRPr>
          </a:p>
        </p:txBody>
      </p:sp>
      <p:pic>
        <p:nvPicPr>
          <p:cNvPr id="16" name="Picture 5" descr="C:\Users\CPSR13\Desktop\Новости ЦПСР\НОЯБРЬ\imgonline-com-ua-Transparent-backgr-UuvveAfYt01k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53" y="5213387"/>
            <a:ext cx="1443236" cy="9519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Выноска со стрелкой вниз 2"/>
          <p:cNvSpPr/>
          <p:nvPr/>
        </p:nvSpPr>
        <p:spPr>
          <a:xfrm>
            <a:off x="1043608" y="908720"/>
            <a:ext cx="6768752" cy="2341424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2636912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Статус Федеральной экспериментальной площадки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94356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Экспериментальный (инновационный) проект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«Совершенствование системы подготовки спортивного резерва по лыжным гонкам и биатлону посредством организационных, методических, технологических инноваций на основе модели межрегионального ресурсно-методического центра»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2019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95736" y="44624"/>
            <a:ext cx="4896544" cy="7736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Экскурс в историю ФЭП</a:t>
            </a:r>
            <a:endParaRPr lang="ru-RU" sz="2400" b="1" dirty="0">
              <a:solidFill>
                <a:srgbClr val="0672D4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6256339"/>
            <a:ext cx="8594790" cy="557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Проект « Воспитательный потенциал спортивной среды учреждений, реализующих программы спортивной подготовки по биатлону и лыжным гонкам» выиграл грант Министерства спорта РФ. 2020.</a:t>
            </a:r>
          </a:p>
          <a:p>
            <a:pPr lvl="0" algn="ctr"/>
            <a:endParaRPr lang="ru-RU" sz="800" dirty="0" smtClean="0">
              <a:cs typeface="Aharoni" pitchFamily="2" charset="-79"/>
            </a:endParaRPr>
          </a:p>
          <a:p>
            <a:pPr algn="ctr"/>
            <a:endParaRPr lang="ru-RU" sz="800" dirty="0" smtClean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49862" y="2428868"/>
            <a:ext cx="4222137" cy="9281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Государственное автономное учреждение Тюменской области «Областная спортивная школа       олимпийского резерва по лыжным гонкам и биатлону Л.Н. </a:t>
            </a:r>
            <a:r>
              <a:rPr lang="ru-RU" sz="1400" b="1" dirty="0" err="1" smtClean="0">
                <a:solidFill>
                  <a:schemeClr val="tx1"/>
                </a:solidFill>
              </a:rPr>
              <a:t>Носковой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851350" y="466725"/>
            <a:ext cx="15841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2800" kern="0" dirty="0" smtClean="0">
              <a:solidFill>
                <a:srgbClr val="4F81BD">
                  <a:lumMod val="50000"/>
                </a:srgbClr>
              </a:solidFill>
              <a:latin typeface="Impact" pitchFamily="34" charset="0"/>
            </a:endParaRPr>
          </a:p>
        </p:txBody>
      </p:sp>
      <p:pic>
        <p:nvPicPr>
          <p:cNvPr id="46" name="Picture 5" descr="C:\Documents and Settings\Администратор\Рабочий стол\big_6257_oboi_olimpiada_v_vankuvere_2010_biat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71" y="-1"/>
            <a:ext cx="177081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1979712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95536" y="3429000"/>
            <a:ext cx="418651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00" dirty="0" smtClean="0">
              <a:cs typeface="Aharoni" pitchFamily="2" charset="-79"/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Региональная общественная организация «Олимпийский Совет Тюменской области</a:t>
            </a:r>
          </a:p>
          <a:p>
            <a:pPr algn="ctr"/>
            <a:endParaRPr lang="ru-RU" sz="800" dirty="0" smtClean="0">
              <a:cs typeface="Aharoni" pitchFamily="2" charset="-79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4077072"/>
            <a:ext cx="4176463" cy="7143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Институт физической культуры ФГАОУ ВО Тюменского государственного университета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ru-RU" sz="800" dirty="0" smtClean="0">
              <a:cs typeface="Aharoni" pitchFamily="2" charset="-79"/>
            </a:endParaRPr>
          </a:p>
          <a:p>
            <a:pPr algn="ctr"/>
            <a:endParaRPr lang="ru-RU" sz="800" dirty="0" smtClean="0">
              <a:cs typeface="Aharoni" pitchFamily="2" charset="-79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862" y="1599566"/>
            <a:ext cx="4222137" cy="7382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Департамент </a:t>
            </a:r>
            <a:r>
              <a:rPr lang="ru-RU" sz="1400" b="1" dirty="0">
                <a:solidFill>
                  <a:schemeClr val="tx1"/>
                </a:solidFill>
              </a:rPr>
              <a:t>физической культуры, спорта и дополнительного образования Тюменской области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6314" y="1599565"/>
            <a:ext cx="4106166" cy="829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Государственное автономное учреждение Тюменской области «Областной центр зимних видов спорта «Жемчужина Сибири»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6314" y="2571744"/>
            <a:ext cx="410616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Государственное </a:t>
            </a:r>
            <a:r>
              <a:rPr lang="ru-RU" sz="1400" b="1" dirty="0">
                <a:solidFill>
                  <a:schemeClr val="tx1"/>
                </a:solidFill>
              </a:rPr>
              <a:t>автономное учреждение здравоохранения Тюменской области </a:t>
            </a:r>
            <a:r>
              <a:rPr lang="ru-RU" sz="1400" b="1" dirty="0" smtClean="0">
                <a:solidFill>
                  <a:schemeClr val="tx1"/>
                </a:solidFill>
              </a:rPr>
              <a:t>«Многопрофильный консультативно-диагностический центр»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3571876"/>
            <a:ext cx="4124604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Региональная </a:t>
            </a:r>
            <a:r>
              <a:rPr lang="ru-RU" sz="1400" b="1" dirty="0">
                <a:solidFill>
                  <a:schemeClr val="tx1"/>
                </a:solidFill>
              </a:rPr>
              <a:t>общественная организация «Тюменская областная федерация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лыжных </a:t>
            </a:r>
            <a:r>
              <a:rPr lang="ru-RU" sz="1400" b="1" dirty="0">
                <a:solidFill>
                  <a:schemeClr val="tx1"/>
                </a:solidFill>
              </a:rPr>
              <a:t>гонок и биатлона»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6314" y="4500570"/>
            <a:ext cx="4143404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1400" b="1" dirty="0">
                <a:solidFill>
                  <a:schemeClr val="tx1"/>
                </a:solidFill>
              </a:rPr>
              <a:t>автономное учреждение дополнительного образования Детско-юношеская спортивная школа № 2 города Тюмени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596" y="5715016"/>
            <a:ext cx="4143404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НИИ ДЭУ ФГБОУ ВО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«Сибирский </a:t>
            </a:r>
            <a:r>
              <a:rPr lang="ru-RU" sz="1400" b="1" dirty="0">
                <a:solidFill>
                  <a:schemeClr val="tx1"/>
                </a:solidFill>
              </a:rPr>
              <a:t>государственный </a:t>
            </a:r>
            <a:r>
              <a:rPr lang="ru-RU" sz="1400" b="1" dirty="0" smtClean="0">
                <a:solidFill>
                  <a:schemeClr val="tx1"/>
                </a:solidFill>
              </a:rPr>
              <a:t>университет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физической </a:t>
            </a:r>
            <a:r>
              <a:rPr lang="ru-RU" sz="1400" b="1" dirty="0">
                <a:solidFill>
                  <a:schemeClr val="tx1"/>
                </a:solidFill>
              </a:rPr>
              <a:t>культуры и спорта</a:t>
            </a:r>
            <a:r>
              <a:rPr lang="ru-RU" sz="1400" b="1" dirty="0" smtClean="0">
                <a:solidFill>
                  <a:schemeClr val="tx1"/>
                </a:solidFill>
              </a:rPr>
              <a:t>»        (г. Омск)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600" dirty="0"/>
              <a:t> </a:t>
            </a:r>
          </a:p>
          <a:p>
            <a:pPr lvl="0" algn="ctr"/>
            <a:endParaRPr lang="ru-RU" sz="1600" b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428596" y="4857760"/>
            <a:ext cx="4143404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ea typeface="DejaVu Sans"/>
              </a:rPr>
              <a:t>ГАУ ДО ТО «Дворец творчества и спорта «Пионер»</a:t>
            </a:r>
            <a:endParaRPr lang="ru-RU" sz="1400" b="1" spc="-1" dirty="0" smtClean="0"/>
          </a:p>
          <a:p>
            <a:pPr algn="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ea typeface="DejaVu Sans"/>
              </a:rPr>
              <a:t>Детский технопарк «</a:t>
            </a:r>
            <a:r>
              <a:rPr lang="ru-RU" sz="1400" b="1" spc="-1" dirty="0" err="1" smtClean="0">
                <a:solidFill>
                  <a:srgbClr val="000000"/>
                </a:solidFill>
                <a:ea typeface="DejaVu Sans"/>
              </a:rPr>
              <a:t>Кванториум</a:t>
            </a:r>
            <a:r>
              <a:rPr lang="ru-RU" sz="1400" b="1" spc="-1" dirty="0" smtClean="0">
                <a:solidFill>
                  <a:srgbClr val="000000"/>
                </a:solidFill>
                <a:ea typeface="DejaVu Sans"/>
              </a:rPr>
              <a:t>»</a:t>
            </a:r>
            <a:endParaRPr lang="ru-RU" sz="1400" b="1" spc="-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5572140"/>
            <a:ext cx="4141694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Государственное автономное учреждение ЯНАО «Центр спортивной подготовки»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Государственное автономное учреждение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ЯНАО «СШОР им. Т.В. </a:t>
            </a:r>
            <a:r>
              <a:rPr lang="ru-RU" sz="1400" b="1" dirty="0" err="1" smtClean="0">
                <a:solidFill>
                  <a:schemeClr val="tx1"/>
                </a:solidFill>
              </a:rPr>
              <a:t>Ахатовой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6146" name="Picture 2" descr="C:\Users\CPSR13\Desktop\конференция 23 августа\c63cbf6d830225343c3e345ba1058f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16832"/>
            <a:ext cx="792088" cy="455036"/>
          </a:xfrm>
          <a:prstGeom prst="rect">
            <a:avLst/>
          </a:prstGeom>
          <a:noFill/>
        </p:spPr>
      </p:pic>
      <p:pic>
        <p:nvPicPr>
          <p:cNvPr id="6149" name="Picture 5" descr="C:\Users\CPSR13\Desktop\Новости ЦПСР\НОЯБРЬ\imgonline-com-ua-Transparent-backgr-K428UjVd6wZa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01008"/>
            <a:ext cx="648072" cy="431880"/>
          </a:xfrm>
          <a:prstGeom prst="rect">
            <a:avLst/>
          </a:prstGeom>
          <a:noFill/>
        </p:spPr>
      </p:pic>
      <p:pic>
        <p:nvPicPr>
          <p:cNvPr id="6150" name="Picture 6" descr="C:\Users\CPSR13\Desktop\Новости ЦПСР\НОЯБРЬ\imgonline-com-ua-Transparent-backgr-tuDjOnwBghn6V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924944"/>
            <a:ext cx="508946" cy="360040"/>
          </a:xfrm>
          <a:prstGeom prst="rect">
            <a:avLst/>
          </a:prstGeom>
          <a:noFill/>
        </p:spPr>
      </p:pic>
      <p:pic>
        <p:nvPicPr>
          <p:cNvPr id="6151" name="Picture 7" descr="C:\Users\CPSR13\Desktop\Новости ЦПСР\НОЯБРЬ\imgonline-com-ua-Transparent-backgr-UuvveAfYt01k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70" y="4221088"/>
            <a:ext cx="597446" cy="448085"/>
          </a:xfrm>
          <a:prstGeom prst="rect">
            <a:avLst/>
          </a:prstGeom>
          <a:noFill/>
        </p:spPr>
      </p:pic>
      <p:pic>
        <p:nvPicPr>
          <p:cNvPr id="6152" name="Picture 8" descr="C:\Users\CPSR13\Desktop\Новости ЦПСР\НОЯБРЬ\imgonline-com-ua-Transparent-backgr-SWxnsuo3yZ9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934744"/>
            <a:ext cx="576064" cy="576064"/>
          </a:xfrm>
          <a:prstGeom prst="rect">
            <a:avLst/>
          </a:prstGeom>
          <a:noFill/>
        </p:spPr>
      </p:pic>
      <p:pic>
        <p:nvPicPr>
          <p:cNvPr id="6154" name="Picture 10" descr="C:\Users\CPSR13\Desktop\Новости ЦПСР\НОЯБРЬ\imgonline-com-ua-Transparent-backgr-BUWk12ZjLP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162" y="6021288"/>
            <a:ext cx="669454" cy="445665"/>
          </a:xfrm>
          <a:prstGeom prst="rect">
            <a:avLst/>
          </a:prstGeom>
          <a:noFill/>
        </p:spPr>
      </p:pic>
      <p:pic>
        <p:nvPicPr>
          <p:cNvPr id="6155" name="Picture 11" descr="C:\Users\CPSR13\Desktop\Новости ЦПСР\НОЯБРЬ\imgonline-com-ua-Transparent-backgr-WOcUnJTooiGmLP4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2060848"/>
            <a:ext cx="529233" cy="352822"/>
          </a:xfrm>
          <a:prstGeom prst="rect">
            <a:avLst/>
          </a:prstGeom>
          <a:noFill/>
        </p:spPr>
      </p:pic>
      <p:pic>
        <p:nvPicPr>
          <p:cNvPr id="6156" name="Picture 12" descr="C:\Users\CPSR13\Desktop\конференция 23 августа\201-1ed947fd30c2b9da0a4d1dc4c130247c1573038211ahfcash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1082" y="2852936"/>
            <a:ext cx="1139070" cy="504056"/>
          </a:xfrm>
          <a:prstGeom prst="rect">
            <a:avLst/>
          </a:prstGeom>
          <a:noFill/>
        </p:spPr>
      </p:pic>
      <p:pic>
        <p:nvPicPr>
          <p:cNvPr id="6157" name="Picture 13" descr="C:\Users\CPSR13\Desktop\конференция 23 августа\5e26878893d1936871409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3789040"/>
            <a:ext cx="407002" cy="432048"/>
          </a:xfrm>
          <a:prstGeom prst="rect">
            <a:avLst/>
          </a:prstGeom>
          <a:noFill/>
        </p:spPr>
      </p:pic>
      <p:pic>
        <p:nvPicPr>
          <p:cNvPr id="6158" name="Picture 14" descr="C:\Users\CPSR13\Desktop\Новости ЦПСР\НОЯБРЬ\imgonline-com-ua-Transparent-backgr-drtpKervo5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4581128"/>
            <a:ext cx="593525" cy="720080"/>
          </a:xfrm>
          <a:prstGeom prst="rect">
            <a:avLst/>
          </a:prstGeom>
          <a:noFill/>
        </p:spPr>
      </p:pic>
      <p:pic>
        <p:nvPicPr>
          <p:cNvPr id="6159" name="Picture 15" descr="C:\Users\CPSR13\Desktop\Новости ЦПСР\НОЯБРЬ\imgonline-com-ua-Transparent-backgr-ixQPNq75UrzX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8025" y="5805265"/>
            <a:ext cx="822948" cy="576064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2195166" y="82648"/>
            <a:ext cx="4896544" cy="13888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Соглашения о сотрудничестве </a:t>
            </a:r>
          </a:p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в рамках экспериментальной (инновационной) деятельности</a:t>
            </a:r>
            <a:endParaRPr lang="ru-RU" sz="2400" b="1" dirty="0">
              <a:solidFill>
                <a:srgbClr val="0672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027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73025"/>
            <a:ext cx="186531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C:\Documents and Settings\Администратор\Рабочий стол\big_6257_oboi_olimpiada_v_vankuvere_2010_biat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CPSR13\Desktop\конференция 23 августа\shutterstock_132877178-102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269743"/>
            <a:ext cx="2267744" cy="2267744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1187623" y="1289140"/>
            <a:ext cx="6696745" cy="174909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0882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ФОРМУЛА УСПЕХА: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участие в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грантовых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конкурсах</a:t>
            </a:r>
          </a:p>
        </p:txBody>
      </p:sp>
      <p:sp>
        <p:nvSpPr>
          <p:cNvPr id="3301" name="Rectangle 229"/>
          <p:cNvSpPr>
            <a:spLocks noChangeArrowheads="1"/>
          </p:cNvSpPr>
          <p:nvPr/>
        </p:nvSpPr>
        <p:spPr bwMode="auto">
          <a:xfrm>
            <a:off x="1187623" y="1355284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Обоснование, разработка и внедрение в систему подготовки спортивного резерва по лыжным гонкам и биатлону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новых организационных, методических, технологических подходов, методов и механизмов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повышение на этой основе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эффективности воспитательной и тренировочной работы,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езультативности участия спортсменов в соревнованиях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4" name="Picture 3" descr="C:\Users\CPSR13\Desktop\Новости ЦПСР\НОЯБРЬ\imgonline-com-ua-Transparent-backgr-tuDjOnwBghn6V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271" y="5039202"/>
            <a:ext cx="1917678" cy="1356607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695" y="5119860"/>
            <a:ext cx="1509801" cy="100811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7" y="5071823"/>
            <a:ext cx="1362781" cy="1381513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3060434" y="5366280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1403648" y="5445224"/>
            <a:ext cx="447419" cy="5183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6200000">
            <a:off x="1315373" y="5353479"/>
            <a:ext cx="1836205" cy="65154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5400000">
            <a:off x="5790055" y="5468807"/>
            <a:ext cx="1836205" cy="65154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7014303" y="5359457"/>
            <a:ext cx="466794" cy="4971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84" y="4860207"/>
            <a:ext cx="1895321" cy="1421491"/>
          </a:xfrm>
          <a:prstGeom prst="rect">
            <a:avLst/>
          </a:prstGeom>
        </p:spPr>
      </p:pic>
      <p:sp>
        <p:nvSpPr>
          <p:cNvPr id="25" name="Плюс 24"/>
          <p:cNvSpPr/>
          <p:nvPr/>
        </p:nvSpPr>
        <p:spPr>
          <a:xfrm>
            <a:off x="4860032" y="5373216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63841"/>
            <a:ext cx="1397475" cy="1397475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2216250" y="221579"/>
            <a:ext cx="4896544" cy="7736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Цель экспериментального (инновационного) проекта</a:t>
            </a:r>
            <a:endParaRPr lang="ru-RU" sz="2400" b="1" dirty="0">
              <a:solidFill>
                <a:srgbClr val="0672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851350" y="466725"/>
            <a:ext cx="15841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2800" kern="0" dirty="0" smtClean="0">
              <a:solidFill>
                <a:srgbClr val="4F81BD">
                  <a:lumMod val="50000"/>
                </a:srgbClr>
              </a:solidFill>
              <a:latin typeface="Impact" pitchFamily="34" charset="0"/>
            </a:endParaRPr>
          </a:p>
        </p:txBody>
      </p:sp>
      <p:pic>
        <p:nvPicPr>
          <p:cNvPr id="46" name="Picture 5" descr="C:\Documents and Settings\Администратор\Рабочий стол\big_6257_oboi_olimpiada_v_vankuvere_2010_biat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71" y="-1"/>
            <a:ext cx="177081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1979712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512" y="1268760"/>
            <a:ext cx="3474282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Подростки 14-16 лет: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воспитанники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спортивных школ (тренировочный этап)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1" y="3429000"/>
            <a:ext cx="3474281" cy="929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Подростки 14-16 лет: </a:t>
            </a:r>
          </a:p>
          <a:p>
            <a:pPr lvl="0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воспитанники </a:t>
            </a:r>
          </a:p>
          <a:p>
            <a:pPr lvl="0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детского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технопарка "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Кванториум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endParaRPr lang="ru-RU" sz="8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348880"/>
            <a:ext cx="3474281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Подростки 14-16 лет: </a:t>
            </a:r>
          </a:p>
          <a:p>
            <a:pPr lvl="0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обучающиеся </a:t>
            </a:r>
          </a:p>
          <a:p>
            <a:pPr lvl="0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общеобразовательных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школ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3928" y="1268760"/>
            <a:ext cx="3528392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Количество подростков - воспитанников спортивных школ участников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проекта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348880"/>
            <a:ext cx="3527822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Количество подростков - участников мероприятий по популяризации зимних видов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спорта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98072" y="3429000"/>
            <a:ext cx="3526256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Количество воспитанников "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Кванториума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" , принявших участие в работе VR-лаборатории в разработке и апробации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VR-продукта</a:t>
            </a:r>
          </a:p>
        </p:txBody>
      </p:sp>
      <p:sp>
        <p:nvSpPr>
          <p:cNvPr id="2" name="Десятиугольник 1"/>
          <p:cNvSpPr/>
          <p:nvPr/>
        </p:nvSpPr>
        <p:spPr>
          <a:xfrm>
            <a:off x="7722454" y="1196752"/>
            <a:ext cx="1098018" cy="100811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 чел.</a:t>
            </a:r>
            <a:endParaRPr lang="ru-RU" dirty="0"/>
          </a:p>
        </p:txBody>
      </p:sp>
      <p:sp>
        <p:nvSpPr>
          <p:cNvPr id="22" name="Десятиугольник 21"/>
          <p:cNvSpPr/>
          <p:nvPr/>
        </p:nvSpPr>
        <p:spPr>
          <a:xfrm>
            <a:off x="7740352" y="2276872"/>
            <a:ext cx="1062450" cy="100811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300 чел.</a:t>
            </a:r>
            <a:endParaRPr lang="ru-RU" dirty="0"/>
          </a:p>
        </p:txBody>
      </p:sp>
      <p:sp>
        <p:nvSpPr>
          <p:cNvPr id="23" name="Десятиугольник 22"/>
          <p:cNvSpPr/>
          <p:nvPr/>
        </p:nvSpPr>
        <p:spPr>
          <a:xfrm>
            <a:off x="7730138" y="3356992"/>
            <a:ext cx="1090334" cy="100811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 </a:t>
            </a:r>
          </a:p>
          <a:p>
            <a:pPr algn="ctr"/>
            <a:r>
              <a:rPr lang="ru-RU" dirty="0" smtClean="0"/>
              <a:t>чел.</a:t>
            </a:r>
            <a:endParaRPr lang="ru-RU" dirty="0"/>
          </a:p>
        </p:txBody>
      </p:sp>
      <p:sp>
        <p:nvSpPr>
          <p:cNvPr id="3" name="Двойная волна 2"/>
          <p:cNvSpPr/>
          <p:nvPr/>
        </p:nvSpPr>
        <p:spPr>
          <a:xfrm>
            <a:off x="107504" y="4429702"/>
            <a:ext cx="8928992" cy="245568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/>
              <a:t>Качественные ожидаемые эффекты </a:t>
            </a:r>
            <a:r>
              <a:rPr lang="ru-RU" sz="1300" b="1" dirty="0"/>
              <a:t>проекта:</a:t>
            </a:r>
          </a:p>
          <a:p>
            <a:pPr algn="just"/>
            <a:r>
              <a:rPr lang="ru-RU" sz="1300" dirty="0"/>
              <a:t>- рост востребованности услуг спортивной подготовки по лыжным гонкам и биатлону (сравнение числа обращений </a:t>
            </a:r>
            <a:r>
              <a:rPr lang="ru-RU" sz="1300" dirty="0" smtClean="0"/>
              <a:t>             в </a:t>
            </a:r>
            <a:r>
              <a:rPr lang="ru-RU" sz="1300" dirty="0"/>
              <a:t>спортивные школы региона (по данным спортивных школ, культивирующих виды спорта)</a:t>
            </a:r>
          </a:p>
          <a:p>
            <a:pPr algn="just"/>
            <a:r>
              <a:rPr lang="ru-RU" sz="1300" dirty="0"/>
              <a:t>- повышение качества спортивной подготовки по биатлону и лыжным гонкам посредством VR-технологий </a:t>
            </a:r>
            <a:r>
              <a:rPr lang="ru-RU" sz="1300" dirty="0" smtClean="0"/>
              <a:t>                             (</a:t>
            </a:r>
            <a:r>
              <a:rPr lang="ru-RU" sz="1300" dirty="0"/>
              <a:t>по результатам контрольных тестовых занятий);</a:t>
            </a:r>
          </a:p>
          <a:p>
            <a:pPr algn="just"/>
            <a:r>
              <a:rPr lang="ru-RU" sz="1300" dirty="0"/>
              <a:t>- повышение уровня удовлетворенности тренерского корпуса качеством подготовки спортивного резерва по лыжным гонкам и биатлону (по опросу тренеров, работающих со спортивным резервом); </a:t>
            </a:r>
          </a:p>
          <a:p>
            <a:pPr algn="just"/>
            <a:r>
              <a:rPr lang="ru-RU" sz="1300" dirty="0"/>
              <a:t>- рост удовлетворенности подростков  </a:t>
            </a:r>
            <a:r>
              <a:rPr lang="ru-RU" sz="1300" dirty="0" smtClean="0"/>
              <a:t>VR-лаборатории результатами </a:t>
            </a:r>
            <a:r>
              <a:rPr lang="ru-RU" sz="1300" dirty="0"/>
              <a:t>своего интеллектуального труда </a:t>
            </a:r>
            <a:r>
              <a:rPr lang="ru-RU" sz="1300" dirty="0" smtClean="0"/>
              <a:t>                                     (</a:t>
            </a:r>
            <a:r>
              <a:rPr lang="ru-RU" sz="1300" dirty="0"/>
              <a:t>по опросу участников реализации проекта).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92696" y="25795"/>
            <a:ext cx="4896544" cy="1161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Целевые группы </a:t>
            </a:r>
            <a:r>
              <a:rPr lang="ru-RU" sz="2400" b="1" smtClean="0">
                <a:solidFill>
                  <a:srgbClr val="0672D4"/>
                </a:solidFill>
              </a:rPr>
              <a:t>грантового</a:t>
            </a:r>
            <a:r>
              <a:rPr lang="ru-RU" sz="2400" b="1" dirty="0" smtClean="0">
                <a:solidFill>
                  <a:srgbClr val="0672D4"/>
                </a:solidFill>
              </a:rPr>
              <a:t> проекта и планируемые результаты                  </a:t>
            </a:r>
            <a:endParaRPr lang="ru-RU" sz="2400" b="1" dirty="0">
              <a:solidFill>
                <a:srgbClr val="0672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CPSR13\Desktop\конференция 23 августа\PHOTO_2020_04_13_21_15_39_1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549" y="2359170"/>
            <a:ext cx="3250649" cy="249306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90" y="4580287"/>
            <a:ext cx="2698882" cy="2303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" y="-10925"/>
            <a:ext cx="2053528" cy="2738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" y="3001752"/>
            <a:ext cx="2989632" cy="2491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69" y="1"/>
            <a:ext cx="3699243" cy="3046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562388"/>
            <a:ext cx="3372571" cy="224613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480358" y="1986831"/>
            <a:ext cx="2664296" cy="53184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21724" y="112836"/>
            <a:ext cx="6388556" cy="413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Разработать VR-тренажер и методические рекомендации к его применению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03752" y="4852234"/>
            <a:ext cx="3425438" cy="20317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Сроки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реализации проекта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04.10.2021-30.09.2022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6" y="2463177"/>
            <a:ext cx="5982372" cy="533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Провести функциональную диагностику сердечно - сосудистой системы организма участников проекта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4295194"/>
            <a:ext cx="4141131" cy="6451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Провести цикл мероприятий по популяризации занятий зимними видами спорта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9592" y="1881816"/>
            <a:ext cx="5055134" cy="4773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Внедрить VR-тренажер в тренировочный процесс лыжников - гонщиков и биатлонистов</a:t>
            </a:r>
            <a:endParaRPr lang="ru-RU" sz="800" b="1" dirty="0" smtClean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03" y="4822283"/>
            <a:ext cx="1857190" cy="20251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Организовать медиа-продвижение проекта при содействии информационного партнера</a:t>
            </a: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1601492" y="5013176"/>
            <a:ext cx="1674364" cy="175874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Интернет-издание </a:t>
            </a:r>
            <a:r>
              <a:rPr lang="en-US" sz="1400" b="1" dirty="0" err="1"/>
              <a:t>NewsProm.Ru</a:t>
            </a:r>
            <a:endParaRPr lang="ru-RU" sz="1400" b="1" dirty="0"/>
          </a:p>
        </p:txBody>
      </p:sp>
      <p:sp>
        <p:nvSpPr>
          <p:cNvPr id="12" name="Пятно 1 11"/>
          <p:cNvSpPr/>
          <p:nvPr/>
        </p:nvSpPr>
        <p:spPr>
          <a:xfrm>
            <a:off x="1271450" y="4547643"/>
            <a:ext cx="800922" cy="865680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8" name="Пятно 1 27"/>
          <p:cNvSpPr/>
          <p:nvPr/>
        </p:nvSpPr>
        <p:spPr>
          <a:xfrm>
            <a:off x="4283967" y="4390470"/>
            <a:ext cx="752674" cy="819954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9" name="Пятно 1 28"/>
          <p:cNvSpPr/>
          <p:nvPr/>
        </p:nvSpPr>
        <p:spPr>
          <a:xfrm>
            <a:off x="182035" y="1587115"/>
            <a:ext cx="887457" cy="87126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5" name="Пятно 1 34"/>
          <p:cNvSpPr/>
          <p:nvPr/>
        </p:nvSpPr>
        <p:spPr>
          <a:xfrm>
            <a:off x="5377475" y="2679788"/>
            <a:ext cx="898798" cy="795271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7" name="Пятно 1 36"/>
          <p:cNvSpPr/>
          <p:nvPr/>
        </p:nvSpPr>
        <p:spPr>
          <a:xfrm>
            <a:off x="1621775" y="14805"/>
            <a:ext cx="578581" cy="708226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21724" y="692696"/>
            <a:ext cx="3702404" cy="1069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Основные задачи и </a:t>
            </a:r>
          </a:p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сроки реализации </a:t>
            </a:r>
            <a:r>
              <a:rPr lang="ru-RU" sz="2400" b="1" dirty="0" err="1" smtClean="0">
                <a:solidFill>
                  <a:srgbClr val="0672D4"/>
                </a:solidFill>
              </a:rPr>
              <a:t>грантового</a:t>
            </a:r>
            <a:r>
              <a:rPr lang="ru-RU" sz="2400" b="1" dirty="0" smtClean="0">
                <a:solidFill>
                  <a:srgbClr val="0672D4"/>
                </a:solidFill>
              </a:rPr>
              <a:t> проекта</a:t>
            </a:r>
            <a:endParaRPr lang="ru-RU" sz="2400" b="1" dirty="0">
              <a:solidFill>
                <a:srgbClr val="0672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4.userapi.com/impg/2HGommKfLrCnKqI5rHtGTGS3PWcMeInTvMm3LQ/ahgrD05WC4c.jpg?size=1440x2160&amp;quality=96&amp;sign=7767e542a73512c22746e7958d0dcc4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016902"/>
            <a:ext cx="1894065" cy="28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1056242"/>
            <a:ext cx="4792787" cy="316484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195736" y="188639"/>
            <a:ext cx="4896544" cy="7736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672D4"/>
                </a:solidFill>
              </a:rPr>
              <a:t>Основные </a:t>
            </a:r>
            <a:r>
              <a:rPr lang="ru-RU" sz="2400" b="1" dirty="0">
                <a:solidFill>
                  <a:srgbClr val="0672D4"/>
                </a:solidFill>
              </a:rPr>
              <a:t>направления </a:t>
            </a:r>
            <a:r>
              <a:rPr lang="ru-RU" sz="2400" b="1" dirty="0" smtClean="0">
                <a:solidFill>
                  <a:srgbClr val="0672D4"/>
                </a:solidFill>
              </a:rPr>
              <a:t>развития проекта</a:t>
            </a:r>
            <a:endParaRPr lang="ru-RU" sz="2400" b="1" dirty="0">
              <a:solidFill>
                <a:srgbClr val="0672D4"/>
              </a:solidFill>
            </a:endParaRPr>
          </a:p>
        </p:txBody>
      </p:sp>
      <p:pic>
        <p:nvPicPr>
          <p:cNvPr id="46" name="Picture 5" descr="C:\Documents and Settings\Администратор\Рабочий стол\big_6257_oboi_olimpiada_v_vankuvere_2010_biatl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0"/>
            <a:ext cx="1692275" cy="106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-4763" y="1034257"/>
            <a:ext cx="1804988" cy="90487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40613" y="1034257"/>
            <a:ext cx="1692275" cy="9048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979712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несколько документов 1"/>
          <p:cNvSpPr/>
          <p:nvPr/>
        </p:nvSpPr>
        <p:spPr>
          <a:xfrm>
            <a:off x="1758382" y="4077072"/>
            <a:ext cx="2813618" cy="278092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 детским </a:t>
            </a:r>
            <a:r>
              <a:rPr lang="ru-RU" sz="1400" b="1" dirty="0">
                <a:solidFill>
                  <a:schemeClr val="bg1"/>
                </a:solidFill>
              </a:rPr>
              <a:t>технопарком «</a:t>
            </a:r>
            <a:r>
              <a:rPr lang="ru-RU" sz="1400" b="1" dirty="0" err="1">
                <a:solidFill>
                  <a:schemeClr val="bg1"/>
                </a:solidFill>
              </a:rPr>
              <a:t>Кванториум</a:t>
            </a:r>
            <a:r>
              <a:rPr lang="ru-RU" sz="1400" b="1" dirty="0">
                <a:solidFill>
                  <a:schemeClr val="bg1"/>
                </a:solidFill>
              </a:rPr>
              <a:t>» ГАУ ТО </a:t>
            </a:r>
            <a:r>
              <a:rPr lang="ru-RU" sz="1400" b="1" dirty="0" err="1">
                <a:solidFill>
                  <a:schemeClr val="bg1"/>
                </a:solidFill>
              </a:rPr>
              <a:t>ДТиС</a:t>
            </a:r>
            <a:r>
              <a:rPr lang="ru-RU" sz="1400" b="1" dirty="0">
                <a:solidFill>
                  <a:schemeClr val="bg1"/>
                </a:solidFill>
              </a:rPr>
              <a:t> «Пионер», проработан вопрос по созданию VR-тренажеров по лыжному спорту и биатлону "VR-</a:t>
            </a:r>
            <a:r>
              <a:rPr lang="ru-RU" sz="1400" b="1" dirty="0" err="1">
                <a:solidFill>
                  <a:schemeClr val="bg1"/>
                </a:solidFill>
              </a:rPr>
              <a:t>skier</a:t>
            </a:r>
            <a:r>
              <a:rPr lang="ru-RU" sz="1400" b="1" dirty="0">
                <a:solidFill>
                  <a:schemeClr val="bg1"/>
                </a:solidFill>
              </a:rPr>
              <a:t>" для спортсменов с целью внедрения нового формата освоения технологий виртуальной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реальности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484784"/>
            <a:ext cx="4320480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1400" b="1" dirty="0">
                <a:solidFill>
                  <a:schemeClr val="tx1"/>
                </a:solidFill>
              </a:rPr>
              <a:t>8 кейсов для овладения техническими элементами лыжной гонки и стрельбы из винтовки</a:t>
            </a:r>
            <a:r>
              <a:rPr lang="ru-RU" sz="1400" b="1" dirty="0" smtClean="0">
                <a:solidFill>
                  <a:schemeClr val="tx1"/>
                </a:solidFill>
              </a:rPr>
              <a:t>;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4008" y="2492896"/>
            <a:ext cx="4319910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1400" b="1" dirty="0">
                <a:solidFill>
                  <a:schemeClr val="tx1"/>
                </a:solidFill>
              </a:rPr>
              <a:t>системы </a:t>
            </a:r>
            <a:r>
              <a:rPr lang="ru-RU" sz="1400" b="1" dirty="0" err="1">
                <a:solidFill>
                  <a:schemeClr val="tx1"/>
                </a:solidFill>
              </a:rPr>
              <a:t>инфографичных</a:t>
            </a:r>
            <a:r>
              <a:rPr lang="ru-RU" sz="1400" b="1" dirty="0">
                <a:solidFill>
                  <a:schemeClr val="tx1"/>
                </a:solidFill>
              </a:rPr>
              <a:t> подсказок для прохождения лыжной трассы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3501008"/>
            <a:ext cx="4319910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1400" b="1" dirty="0">
                <a:solidFill>
                  <a:schemeClr val="tx1"/>
                </a:solidFill>
              </a:rPr>
              <a:t>посадочной страницы (</a:t>
            </a:r>
            <a:r>
              <a:rPr lang="ru-RU" sz="1400" b="1" dirty="0" err="1">
                <a:solidFill>
                  <a:schemeClr val="tx1"/>
                </a:solidFill>
              </a:rPr>
              <a:t>лендинга</a:t>
            </a:r>
            <a:r>
              <a:rPr lang="ru-RU" sz="1400" b="1" dirty="0">
                <a:solidFill>
                  <a:schemeClr val="tx1"/>
                </a:solidFill>
              </a:rPr>
              <a:t>) проекта в сети интернет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4509120"/>
            <a:ext cx="4391918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1400" b="1" dirty="0">
                <a:solidFill>
                  <a:schemeClr val="tx1"/>
                </a:solidFill>
              </a:rPr>
              <a:t>мобильного приложения в формате виртуальной игры со стрельбой по мишеням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5517232"/>
            <a:ext cx="4464496" cy="127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1400" b="1" dirty="0">
                <a:solidFill>
                  <a:schemeClr val="tx1"/>
                </a:solidFill>
              </a:rPr>
              <a:t>VR-тренажера для биатлонистов в целях отработки навыков стрельбы по мишени с использование контроллер-винтовки (по типу </a:t>
            </a:r>
            <a:r>
              <a:rPr lang="ru-RU" sz="1400" b="1" dirty="0" err="1">
                <a:solidFill>
                  <a:schemeClr val="tx1"/>
                </a:solidFill>
              </a:rPr>
              <a:t>Xbox</a:t>
            </a:r>
            <a:r>
              <a:rPr lang="ru-RU" sz="1400" b="1" dirty="0">
                <a:solidFill>
                  <a:schemeClr val="tx1"/>
                </a:solidFill>
              </a:rPr>
              <a:t> 360) на виртуальной копии полигона для стрельбы ОЦЗВС "Жемчужина Сибири</a:t>
            </a:r>
            <a:r>
              <a:rPr lang="ru-RU" sz="1400" b="1" dirty="0" smtClean="0">
                <a:solidFill>
                  <a:schemeClr val="tx1"/>
                </a:solidFill>
              </a:rPr>
              <a:t>".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4" name="Picture 3" descr="C:\Users\CPSR13\Desktop\Новости ЦПСР\НОЯБРЬ\imgonline-com-ua-Transparent-backgr-vWpnSRB3afVlSiA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6522" y="2060848"/>
            <a:ext cx="2744306" cy="274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2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15846</TotalTime>
  <Words>700</Words>
  <Application>Microsoft Office PowerPoint</Application>
  <PresentationFormat>Экран (4:3)</PresentationFormat>
  <Paragraphs>94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Aharoni</vt:lpstr>
      <vt:lpstr>Arial</vt:lpstr>
      <vt:lpstr>Calibri</vt:lpstr>
      <vt:lpstr>DejaVu Sans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Selys</dc:creator>
  <cp:lastModifiedBy>Пользователь</cp:lastModifiedBy>
  <cp:revision>1597</cp:revision>
  <cp:lastPrinted>2019-10-02T11:40:11Z</cp:lastPrinted>
  <dcterms:created xsi:type="dcterms:W3CDTF">2012-08-15T18:55:54Z</dcterms:created>
  <dcterms:modified xsi:type="dcterms:W3CDTF">2024-02-22T07:51:30Z</dcterms:modified>
</cp:coreProperties>
</file>