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2" r:id="rId5"/>
    <p:sldId id="264" r:id="rId6"/>
    <p:sldId id="272" r:id="rId7"/>
    <p:sldId id="273" r:id="rId8"/>
    <p:sldId id="274" r:id="rId9"/>
    <p:sldId id="265" r:id="rId10"/>
    <p:sldId id="266" r:id="rId11"/>
    <p:sldId id="271" r:id="rId1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B72CC-E7BB-493F-9700-94231DFC9526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5D4B6-0B86-4205-BBB5-1F1FF87A8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98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5D4B6-0B86-4205-BBB5-1F1FF87A87E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779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0" y="5105520"/>
            <a:ext cx="9143280" cy="17517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2"/>
          <p:cNvSpPr/>
          <p:nvPr/>
        </p:nvSpPr>
        <p:spPr>
          <a:xfrm>
            <a:off x="0" y="0"/>
            <a:ext cx="9143280" cy="5104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3768480"/>
            <a:ext cx="9143280" cy="2285280"/>
          </a:xfrm>
          <a:prstGeom prst="rect">
            <a:avLst/>
          </a:prstGeom>
          <a:gradFill rotWithShape="0">
            <a:gsLst>
              <a:gs pos="0">
                <a:srgbClr val="B4DCFA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1600200"/>
            <a:ext cx="9143280" cy="5104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4"/>
          <p:cNvPicPr/>
          <p:nvPr/>
        </p:nvPicPr>
        <p:blipFill>
          <a:blip r:embed="rId2"/>
          <a:stretch/>
        </p:blipFill>
        <p:spPr>
          <a:xfrm rot="3000">
            <a:off x="2086920" y="3386160"/>
            <a:ext cx="4966560" cy="3307320"/>
          </a:xfrm>
          <a:prstGeom prst="rect">
            <a:avLst/>
          </a:prstGeom>
          <a:ln>
            <a:noFill/>
          </a:ln>
        </p:spPr>
      </p:pic>
      <p:sp>
        <p:nvSpPr>
          <p:cNvPr id="43" name="CustomShape 1"/>
          <p:cNvSpPr/>
          <p:nvPr/>
        </p:nvSpPr>
        <p:spPr>
          <a:xfrm>
            <a:off x="107504" y="1584000"/>
            <a:ext cx="8928992" cy="1752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СОВЕРШЕНСТВОВАНИЕ СИСТЕМЫ ПОДГОТОВКИ СПОРТИВНОГО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РЕЗЕРВА ПО ЛЫЖНЫМ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ГОНКАМ И БИАТЛОНУ ПОСРЕДСТВОМ ОРГАНИЗАЦИОННЫХ, МЕТОДИЧЕСКИХ И ТЕХНОЛОГИЧЕСКИХ ИННОВАЦИЙ</a:t>
            </a:r>
            <a:endParaRPr lang="ru-RU" sz="1800" b="0" strike="noStrike" spc="-1" dirty="0">
              <a:latin typeface="Times New Roman"/>
            </a:endParaRPr>
          </a:p>
        </p:txBody>
      </p:sp>
      <p:pic>
        <p:nvPicPr>
          <p:cNvPr id="44" name="Рисунок 46"/>
          <p:cNvPicPr/>
          <p:nvPr/>
        </p:nvPicPr>
        <p:blipFill>
          <a:blip r:embed="rId3"/>
          <a:stretch/>
        </p:blipFill>
        <p:spPr>
          <a:xfrm>
            <a:off x="3528000" y="72000"/>
            <a:ext cx="2015640" cy="1425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323528" y="303480"/>
            <a:ext cx="8388472" cy="52923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АПРОБАЦИЯ РЕЗУЛЬТАТОВ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(2019-2020г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.)</a:t>
            </a:r>
          </a:p>
          <a:p>
            <a:pPr algn="ctr">
              <a:lnSpc>
                <a:spcPct val="100000"/>
              </a:lnSpc>
            </a:pPr>
            <a:endParaRPr lang="ru-RU" sz="2000" b="0" strike="noStrike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Общее количество публикаций – 19</a:t>
            </a:r>
          </a:p>
          <a:p>
            <a:pPr algn="ctr">
              <a:lnSpc>
                <a:spcPct val="100000"/>
              </a:lnSpc>
            </a:pPr>
            <a:endParaRPr lang="ru-RU" sz="2000" spc="-1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</a:rPr>
              <a:t>Из них:</a:t>
            </a:r>
            <a:endParaRPr lang="ru-RU" sz="2000" b="0" strike="noStrike" spc="-1" dirty="0">
              <a:latin typeface="Times New Roman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Manzheley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I.V. Educatory resource of competitive environment at olympic reserve school Manzheley, I.V., Kolunin, E.T., Kutsenko, G.A. // Theory and Practice of Physical Culture. – 2019. – №. 1.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94-96.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Web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Халманских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А.В. Программа формирования психологической устойчивости лыжников-гонщиков 14-16 лет / А.В. Халманских, Н.И. Овчинникова // Вестник Томского государственного университета.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Томск, 2020. № 453. С. 215-221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ВАК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5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РИНЦ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Times New Roman"/>
            </a:endParaRPr>
          </a:p>
        </p:txBody>
      </p:sp>
      <p:pic>
        <p:nvPicPr>
          <p:cNvPr id="5122" name="Picture 2" descr="C:\Users\admin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57192"/>
            <a:ext cx="2097341" cy="139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лого ОСШОР_горизонтальна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74034"/>
            <a:ext cx="2490466" cy="1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wnloads\Для ФЭП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041878" cy="469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772706"/>
            <a:ext cx="4572000" cy="498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spc="-1" dirty="0" smtClean="0">
                <a:solidFill>
                  <a:srgbClr val="000000"/>
                </a:solidFill>
                <a:latin typeface="Times New Roman"/>
              </a:rPr>
              <a:t>СПАСИБО ЗА ВНИМАНИЕ!</a:t>
            </a:r>
            <a:endParaRPr lang="ru-RU" sz="20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125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683640" y="612720"/>
            <a:ext cx="7920000" cy="44920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Целью</a:t>
            </a:r>
            <a:r>
              <a:rPr lang="ru-RU" sz="22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проектной деятельности 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ОСШОР по лыжным гонкам и биатлону 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Л.Н. Носковой в качестве федеральной экспериментальной (инновационной) площадки является: обоснование, апробация и внедрение в систему подготовки спортивного резерва по лыжным гонкам и биатлону новых организационных, методических, технологических подходов, методов и механизмов, в 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том числе 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инфраструктуры коллективного пользования, центра компетенций, моделей сетевой коллаборации, цифровизации, психологического и медицинского сопровождения, мониторинга качества, и повышение на этой основе эффективности воспитательной и учебно-тренировочной работы, результативности участия спортсменов в соревнованиях.</a:t>
            </a:r>
            <a:endParaRPr lang="ru-RU" sz="2200" b="0" strike="noStrike" spc="-1" dirty="0">
              <a:latin typeface="Times New Roman"/>
            </a:endParaRPr>
          </a:p>
        </p:txBody>
      </p:sp>
      <p:pic>
        <p:nvPicPr>
          <p:cNvPr id="3074" name="Picture 2" descr="C:\Users\admin\Desktop\190068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650" y="4786873"/>
            <a:ext cx="1995339" cy="199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1"/>
          <p:cNvPicPr/>
          <p:nvPr/>
        </p:nvPicPr>
        <p:blipFill>
          <a:blip r:embed="rId2"/>
          <a:stretch/>
        </p:blipFill>
        <p:spPr>
          <a:xfrm>
            <a:off x="7380312" y="5889324"/>
            <a:ext cx="1403328" cy="981288"/>
          </a:xfrm>
          <a:prstGeom prst="rect">
            <a:avLst/>
          </a:prstGeom>
          <a:ln>
            <a:noFill/>
          </a:ln>
        </p:spPr>
      </p:pic>
      <p:sp>
        <p:nvSpPr>
          <p:cNvPr id="48" name="CustomShape 1"/>
          <p:cNvSpPr/>
          <p:nvPr/>
        </p:nvSpPr>
        <p:spPr>
          <a:xfrm>
            <a:off x="251520" y="173329"/>
            <a:ext cx="8712968" cy="63695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Основные задачи экспериментального (инновационного) проекта</a:t>
            </a:r>
            <a:r>
              <a:rPr lang="ru-RU" sz="2400" b="1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endParaRPr lang="ru-RU" sz="2400" b="0" strike="noStrike" spc="-1" dirty="0"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1. Выявление организационных, методических, технических драйверов и барьеров, стимулирующих и сдерживающих факторов развития, социальных, педагогических и психологических детерминант в процессе подготовки спортивного </a:t>
            </a:r>
            <a:r>
              <a:rPr lang="ru-RU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резерва.</a:t>
            </a:r>
            <a:endParaRPr lang="ru-RU" b="0" strike="noStrike" spc="-1" dirty="0"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2. Апробация и внедрение в практику использования высоко оснащенных объектов спортивной инфраструктуры Тюменской области по лыжным гонкам и биатлону, модели распределенного </a:t>
            </a:r>
            <a:r>
              <a:rPr lang="ru-RU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центра коллективного </a:t>
            </a:r>
            <a:r>
              <a:rPr lang="ru-RU" b="0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пользования.</a:t>
            </a:r>
          </a:p>
          <a:p>
            <a:pPr algn="just"/>
            <a:r>
              <a:rPr lang="ru-RU" spc="-1" dirty="0">
                <a:solidFill>
                  <a:srgbClr val="000000"/>
                </a:solidFill>
                <a:latin typeface="Times New Roman"/>
              </a:rPr>
              <a:t>3. Систематизация и модернизация региональной практики профессионального обучения, переподготовки и повышения квалификации тренеров, инструкторов, специалистов и администраторов по подготовке спортивного резерва по лыжным гонкам и биатлону.</a:t>
            </a:r>
            <a:endParaRPr lang="ru-RU" spc="-1" dirty="0"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Times New Roman"/>
              </a:rPr>
              <a:t>4. Научно-методическое обоснование и реализация </a:t>
            </a:r>
            <a:r>
              <a:rPr lang="ru-RU" i="1" spc="-1" dirty="0">
                <a:solidFill>
                  <a:srgbClr val="000000"/>
                </a:solidFill>
                <a:latin typeface="Times New Roman"/>
              </a:rPr>
              <a:t>кластерного подхода и сетевой модели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спортивной подготовки по лыжным гонкам и биатлону, соответствующей условиям межведомственного, межотраслевого и межуровневого взаимодействия и 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сотрудничества.</a:t>
            </a:r>
          </a:p>
          <a:p>
            <a:pPr algn="just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Times New Roman"/>
              </a:rPr>
              <a:t>5.</a:t>
            </a:r>
            <a:r>
              <a:rPr lang="ru-RU" i="1" spc="-1" dirty="0">
                <a:solidFill>
                  <a:srgbClr val="000000"/>
                </a:solidFill>
                <a:latin typeface="Times New Roman"/>
              </a:rPr>
              <a:t> Апробация и внедрение в практику технологичных средств, методов и форм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подготовки спортивного резерва 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на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основе достижений спортивной медицины, 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психологии и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педагогики.</a:t>
            </a:r>
          </a:p>
          <a:p>
            <a:pPr algn="just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Times New Roman"/>
              </a:rPr>
              <a:t>6. Апробация комплексной </a:t>
            </a:r>
            <a:r>
              <a:rPr lang="ru-RU" i="1" spc="-1" dirty="0">
                <a:solidFill>
                  <a:srgbClr val="000000"/>
                </a:solidFill>
                <a:latin typeface="Times New Roman"/>
              </a:rPr>
              <a:t>системы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i="1" spc="-1" dirty="0">
                <a:solidFill>
                  <a:srgbClr val="000000"/>
                </a:solidFill>
                <a:latin typeface="Times New Roman"/>
              </a:rPr>
              <a:t>мониторинга и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оценки качества подготовки спортивного резерва по лыжным гонкам и биатлону.</a:t>
            </a:r>
            <a:endParaRPr lang="ru-RU" spc="-1" dirty="0">
              <a:latin typeface="Times New Roman"/>
            </a:endParaRPr>
          </a:p>
          <a:p>
            <a:pPr algn="just">
              <a:lnSpc>
                <a:spcPct val="100000"/>
              </a:lnSpc>
            </a:pPr>
            <a:endParaRPr lang="ru-RU" b="0" strike="noStrike" spc="-1" dirty="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5"/>
          <p:cNvPicPr/>
          <p:nvPr/>
        </p:nvPicPr>
        <p:blipFill>
          <a:blip r:embed="rId2"/>
          <a:stretch/>
        </p:blipFill>
        <p:spPr>
          <a:xfrm>
            <a:off x="1043608" y="4260979"/>
            <a:ext cx="1727640" cy="1727640"/>
          </a:xfrm>
          <a:prstGeom prst="rect">
            <a:avLst/>
          </a:prstGeom>
          <a:ln>
            <a:noFill/>
          </a:ln>
        </p:spPr>
      </p:pic>
      <p:sp>
        <p:nvSpPr>
          <p:cNvPr id="54" name="CustomShape 2"/>
          <p:cNvSpPr/>
          <p:nvPr/>
        </p:nvSpPr>
        <p:spPr>
          <a:xfrm>
            <a:off x="6774883" y="4149000"/>
            <a:ext cx="1706400" cy="1706400"/>
          </a:xfrm>
          <a:custGeom>
            <a:avLst/>
            <a:gdLst/>
            <a:ahLst/>
            <a:cxnLst/>
            <a:rect l="l" t="t" r="r" b="b"/>
            <a:pathLst>
              <a:path w="4741" h="4741">
                <a:moveTo>
                  <a:pt x="0" y="4740"/>
                </a:moveTo>
                <a:lnTo>
                  <a:pt x="0" y="0"/>
                </a:lnTo>
                <a:lnTo>
                  <a:pt x="4740" y="0"/>
                </a:lnTo>
                <a:lnTo>
                  <a:pt x="4740" y="4740"/>
                </a:lnTo>
                <a:lnTo>
                  <a:pt x="0" y="4740"/>
                </a:lnTo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827584" y="1268760"/>
            <a:ext cx="76083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i="1" spc="-1" dirty="0">
                <a:solidFill>
                  <a:srgbClr val="000000"/>
                </a:solidFill>
                <a:latin typeface="Times New Roman"/>
              </a:rPr>
              <a:t>Реализация проекта (июль 2019 — июль 2024г.):</a:t>
            </a:r>
            <a:endParaRPr lang="ru-RU" sz="2000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1. Подготовительный этап — обоснование и старт проекта (3-4 квартал 2019г.);</a:t>
            </a:r>
            <a:endParaRPr lang="ru-RU" sz="2000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2. Этап реализации основных мероприятий проекта (2020-2023г.);</a:t>
            </a:r>
            <a:endParaRPr lang="ru-RU" sz="2000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3. Заключительный этап (1-2 квартал 2024г.). этап предоставления результатов.</a:t>
            </a:r>
            <a:endParaRPr lang="ru-RU" sz="2000" spc="-1" dirty="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648000" y="432000"/>
            <a:ext cx="806400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endParaRPr lang="ru-RU" sz="2000" b="0" strike="noStrike" spc="-1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latin typeface="Times New Roman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216000" y="234720"/>
            <a:ext cx="871164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Ресурсное обеспечение экспериментального (инновационного) проекта</a:t>
            </a:r>
            <a:endParaRPr lang="ru-RU" sz="2000" b="0" strike="noStrike" spc="-1" dirty="0">
              <a:latin typeface="Times New Roman"/>
            </a:endParaRPr>
          </a:p>
        </p:txBody>
      </p:sp>
      <p:sp>
        <p:nvSpPr>
          <p:cNvPr id="59" name="CustomShape 3"/>
          <p:cNvSpPr/>
          <p:nvPr/>
        </p:nvSpPr>
        <p:spPr>
          <a:xfrm>
            <a:off x="216000" y="900685"/>
            <a:ext cx="2941051" cy="664085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ГАУ ОЦЗВС «Жемчужина Сибири»</a:t>
            </a:r>
            <a:endParaRPr lang="ru-RU" sz="1200" b="1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(лыже-биатлонный комплекс </a:t>
            </a:r>
            <a:endParaRPr lang="ru-RU" sz="1200" b="1" strike="noStrike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категории 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«А</a:t>
            </a: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»)</a:t>
            </a:r>
            <a:endParaRPr lang="ru-RU" sz="1000" b="1" strike="noStrike" spc="-1" dirty="0">
              <a:latin typeface="Times New Roman"/>
            </a:endParaRPr>
          </a:p>
        </p:txBody>
      </p:sp>
      <p:sp>
        <p:nvSpPr>
          <p:cNvPr id="60" name="CustomShape 4"/>
          <p:cNvSpPr/>
          <p:nvPr/>
        </p:nvSpPr>
        <p:spPr>
          <a:xfrm>
            <a:off x="1614705" y="1561247"/>
            <a:ext cx="143640" cy="143640"/>
          </a:xfrm>
          <a:custGeom>
            <a:avLst/>
            <a:gdLst/>
            <a:ahLst/>
            <a:cxnLst/>
            <a:rect l="l" t="t" r="r" b="b"/>
            <a:pathLst>
              <a:path w="402" h="402">
                <a:moveTo>
                  <a:pt x="100" y="0"/>
                </a:moveTo>
                <a:lnTo>
                  <a:pt x="100" y="300"/>
                </a:lnTo>
                <a:lnTo>
                  <a:pt x="0" y="300"/>
                </a:lnTo>
                <a:lnTo>
                  <a:pt x="200" y="401"/>
                </a:lnTo>
                <a:lnTo>
                  <a:pt x="401" y="300"/>
                </a:lnTo>
                <a:lnTo>
                  <a:pt x="300" y="300"/>
                </a:lnTo>
                <a:lnTo>
                  <a:pt x="300" y="0"/>
                </a:lnTo>
                <a:lnTo>
                  <a:pt x="1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5"/>
          <p:cNvSpPr/>
          <p:nvPr/>
        </p:nvSpPr>
        <p:spPr>
          <a:xfrm>
            <a:off x="240772" y="1726117"/>
            <a:ext cx="2951640" cy="980880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создание условий для проведения </a:t>
            </a:r>
            <a:endParaRPr lang="ru-RU" sz="1200" b="0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полноценного тренировочного процесса и</a:t>
            </a:r>
            <a:endParaRPr lang="ru-RU" sz="1200" b="0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осуществления тренировочных сборов;</a:t>
            </a:r>
            <a:endParaRPr lang="ru-RU" sz="1200" b="0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предоставление услуг спортивных </a:t>
            </a:r>
            <a:endParaRPr lang="ru-RU" sz="1200" b="0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сооружений и вспомогательных помещений.</a:t>
            </a:r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62" name="CustomShape 6"/>
          <p:cNvSpPr/>
          <p:nvPr/>
        </p:nvSpPr>
        <p:spPr>
          <a:xfrm>
            <a:off x="3192411" y="3038375"/>
            <a:ext cx="3204089" cy="669805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ГАУ ТО «ОСШОР </a:t>
            </a:r>
            <a:endParaRPr lang="ru-RU" sz="1400" b="1" strike="noStrike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по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лыжным гонкам и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биатлону</a:t>
            </a: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Л.Н. Носковой»</a:t>
            </a:r>
            <a:endParaRPr lang="ru-RU" sz="1400" b="1" strike="noStrike" spc="-1" dirty="0">
              <a:latin typeface="Times New Roman"/>
            </a:endParaRPr>
          </a:p>
        </p:txBody>
      </p:sp>
      <p:sp>
        <p:nvSpPr>
          <p:cNvPr id="63" name="CustomShape 7"/>
          <p:cNvSpPr/>
          <p:nvPr/>
        </p:nvSpPr>
        <p:spPr>
          <a:xfrm>
            <a:off x="4724292" y="3708180"/>
            <a:ext cx="144000" cy="215640"/>
          </a:xfrm>
          <a:custGeom>
            <a:avLst/>
            <a:gdLst/>
            <a:ahLst/>
            <a:cxnLst/>
            <a:rect l="l" t="t" r="r" b="b"/>
            <a:pathLst>
              <a:path w="402" h="602">
                <a:moveTo>
                  <a:pt x="100" y="0"/>
                </a:moveTo>
                <a:lnTo>
                  <a:pt x="100" y="450"/>
                </a:lnTo>
                <a:lnTo>
                  <a:pt x="0" y="450"/>
                </a:lnTo>
                <a:lnTo>
                  <a:pt x="200" y="601"/>
                </a:lnTo>
                <a:lnTo>
                  <a:pt x="401" y="450"/>
                </a:lnTo>
                <a:lnTo>
                  <a:pt x="300" y="450"/>
                </a:lnTo>
                <a:lnTo>
                  <a:pt x="300" y="0"/>
                </a:lnTo>
                <a:lnTo>
                  <a:pt x="1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8"/>
          <p:cNvSpPr/>
          <p:nvPr/>
        </p:nvSpPr>
        <p:spPr>
          <a:xfrm>
            <a:off x="3079746" y="3943296"/>
            <a:ext cx="3394589" cy="853855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>
            <a:noAutofit/>
          </a:bodyPr>
          <a:lstStyle/>
          <a:p>
            <a:pPr marL="171450" indent="-171450" algn="ctr">
              <a:lnSpc>
                <a:spcPct val="100000"/>
              </a:lnSpc>
              <a:buFontTx/>
              <a:buChar char="-"/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материально-техническое 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обеспечение, участие </a:t>
            </a:r>
            <a:endParaRPr lang="ru-RU" sz="1200" spc="-1" dirty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спортсменов в 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мониторинге и оценке качества </a:t>
            </a:r>
            <a:endParaRPr lang="ru-RU" sz="1200" b="0" strike="noStrike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подготовки  спортивного резерва</a:t>
            </a:r>
            <a:r>
              <a:rPr lang="ru-RU" sz="1200" spc="-1" dirty="0">
                <a:latin typeface="Times New Roman"/>
              </a:rPr>
              <a:t> </a:t>
            </a: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по лыжным</a:t>
            </a: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гонкам 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 биатлону</a:t>
            </a:r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65" name="CustomShape 9"/>
          <p:cNvSpPr/>
          <p:nvPr/>
        </p:nvSpPr>
        <p:spPr>
          <a:xfrm>
            <a:off x="3282573" y="4953666"/>
            <a:ext cx="3046677" cy="643493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ГАУЗ ТО </a:t>
            </a:r>
            <a:endParaRPr lang="ru-RU" sz="1200" b="1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Многопрофильный </a:t>
            </a:r>
            <a:endParaRPr lang="ru-RU" sz="1200" b="1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консультативно-диагностический центр</a:t>
            </a:r>
            <a:endParaRPr lang="ru-RU" sz="1200" b="1" strike="noStrike" spc="-1" dirty="0">
              <a:latin typeface="Times New Roman"/>
            </a:endParaRPr>
          </a:p>
        </p:txBody>
      </p:sp>
      <p:sp>
        <p:nvSpPr>
          <p:cNvPr id="67" name="CustomShape 11"/>
          <p:cNvSpPr/>
          <p:nvPr/>
        </p:nvSpPr>
        <p:spPr>
          <a:xfrm>
            <a:off x="3265853" y="5851791"/>
            <a:ext cx="3022376" cy="5296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медико-биологическое обеспечение </a:t>
            </a:r>
            <a:endParaRPr lang="ru-RU" sz="1200" b="0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спортсменов, антидопинговые мероприятия</a:t>
            </a:r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68" name="CustomShape 12"/>
          <p:cNvSpPr/>
          <p:nvPr/>
        </p:nvSpPr>
        <p:spPr>
          <a:xfrm>
            <a:off x="3325522" y="815380"/>
            <a:ext cx="3046678" cy="5522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Институт физической культуры</a:t>
            </a:r>
            <a:endParaRPr lang="ru-RU" sz="1200" b="1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ФГАОУ ВО </a:t>
            </a:r>
            <a:endParaRPr lang="ru-RU" sz="1200" b="1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Тюменский государственный университет</a:t>
            </a:r>
            <a:endParaRPr lang="ru-RU" sz="1200" b="1" strike="noStrike" spc="-1" dirty="0">
              <a:latin typeface="Times New Roman"/>
            </a:endParaRPr>
          </a:p>
        </p:txBody>
      </p:sp>
      <p:sp>
        <p:nvSpPr>
          <p:cNvPr id="69" name="CustomShape 13"/>
          <p:cNvSpPr/>
          <p:nvPr/>
        </p:nvSpPr>
        <p:spPr>
          <a:xfrm>
            <a:off x="4777041" y="1367640"/>
            <a:ext cx="143640" cy="143640"/>
          </a:xfrm>
          <a:custGeom>
            <a:avLst/>
            <a:gdLst/>
            <a:ahLst/>
            <a:cxnLst/>
            <a:rect l="l" t="t" r="r" b="b"/>
            <a:pathLst>
              <a:path w="402" h="402">
                <a:moveTo>
                  <a:pt x="100" y="0"/>
                </a:moveTo>
                <a:lnTo>
                  <a:pt x="100" y="300"/>
                </a:lnTo>
                <a:lnTo>
                  <a:pt x="0" y="300"/>
                </a:lnTo>
                <a:lnTo>
                  <a:pt x="200" y="401"/>
                </a:lnTo>
                <a:lnTo>
                  <a:pt x="401" y="300"/>
                </a:lnTo>
                <a:lnTo>
                  <a:pt x="300" y="300"/>
                </a:lnTo>
                <a:lnTo>
                  <a:pt x="300" y="0"/>
                </a:lnTo>
                <a:lnTo>
                  <a:pt x="1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14"/>
          <p:cNvSpPr/>
          <p:nvPr/>
        </p:nvSpPr>
        <p:spPr>
          <a:xfrm>
            <a:off x="3325522" y="1520372"/>
            <a:ext cx="3046678" cy="134634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научно-методическое сопровождение </a:t>
            </a:r>
            <a:endParaRPr lang="ru-RU" sz="1200" b="0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реализации проекта;</a:t>
            </a:r>
            <a:endParaRPr lang="ru-RU" sz="1200" b="0" strike="noStrike" spc="-1" dirty="0">
              <a:latin typeface="Times New Roman"/>
            </a:endParaRPr>
          </a:p>
          <a:p>
            <a:pPr marL="171450" indent="-171450" algn="ctr">
              <a:lnSpc>
                <a:spcPct val="100000"/>
              </a:lnSpc>
              <a:buFontTx/>
              <a:buChar char="-"/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содействие 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 </a:t>
            </a: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организации</a:t>
            </a: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(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при необходимости)</a:t>
            </a:r>
            <a:endParaRPr lang="ru-RU" sz="1200" b="0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профессиональной подготовки, </a:t>
            </a:r>
            <a:endParaRPr lang="ru-RU" sz="1200" b="0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переподготовки и (или) повышения</a:t>
            </a:r>
            <a:endParaRPr lang="ru-RU" sz="1200" b="0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квалификации работников.</a:t>
            </a:r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71" name="CustomShape 15"/>
          <p:cNvSpPr/>
          <p:nvPr/>
        </p:nvSpPr>
        <p:spPr>
          <a:xfrm>
            <a:off x="225460" y="2883293"/>
            <a:ext cx="2468329" cy="4899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ГАУ ТО </a:t>
            </a:r>
            <a:r>
              <a:rPr lang="ru-RU" sz="12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ДтиС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«Пионер</a:t>
            </a:r>
            <a:endParaRPr lang="ru-RU" sz="1200" b="1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Детский технопарк «</a:t>
            </a:r>
            <a:r>
              <a:rPr lang="ru-RU" sz="12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Кванториум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»</a:t>
            </a:r>
            <a:endParaRPr lang="ru-RU" sz="1200" b="1" strike="noStrike" spc="-1" dirty="0">
              <a:latin typeface="Times New Roman"/>
            </a:endParaRPr>
          </a:p>
        </p:txBody>
      </p:sp>
      <p:sp>
        <p:nvSpPr>
          <p:cNvPr id="72" name="CustomShape 16"/>
          <p:cNvSpPr/>
          <p:nvPr/>
        </p:nvSpPr>
        <p:spPr>
          <a:xfrm>
            <a:off x="1358039" y="3389702"/>
            <a:ext cx="184249" cy="209174"/>
          </a:xfrm>
          <a:custGeom>
            <a:avLst/>
            <a:gdLst/>
            <a:ahLst/>
            <a:cxnLst/>
            <a:rect l="l" t="t" r="r" b="b"/>
            <a:pathLst>
              <a:path w="402" h="402">
                <a:moveTo>
                  <a:pt x="100" y="0"/>
                </a:moveTo>
                <a:lnTo>
                  <a:pt x="100" y="300"/>
                </a:lnTo>
                <a:lnTo>
                  <a:pt x="0" y="300"/>
                </a:lnTo>
                <a:lnTo>
                  <a:pt x="200" y="401"/>
                </a:lnTo>
                <a:lnTo>
                  <a:pt x="401" y="300"/>
                </a:lnTo>
                <a:lnTo>
                  <a:pt x="300" y="300"/>
                </a:lnTo>
                <a:lnTo>
                  <a:pt x="300" y="0"/>
                </a:lnTo>
                <a:lnTo>
                  <a:pt x="1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17"/>
          <p:cNvSpPr/>
          <p:nvPr/>
        </p:nvSpPr>
        <p:spPr>
          <a:xfrm>
            <a:off x="222333" y="3618128"/>
            <a:ext cx="2471456" cy="13996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>
            <a:no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 оказание содействия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созданию новых продуктов и услуг на основе применения средств автоматизации, компьютеризации, интеллектуализации и других научно-технических инноваций.</a:t>
            </a:r>
          </a:p>
          <a:p>
            <a:pPr algn="ctr">
              <a:lnSpc>
                <a:spcPct val="100000"/>
              </a:lnSpc>
            </a:pPr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74" name="CustomShape 18"/>
          <p:cNvSpPr/>
          <p:nvPr/>
        </p:nvSpPr>
        <p:spPr>
          <a:xfrm>
            <a:off x="6551640" y="815788"/>
            <a:ext cx="2448360" cy="6236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Сибирский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государственный</a:t>
            </a: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университет</a:t>
            </a:r>
            <a:endParaRPr lang="ru-RU" sz="1200" b="1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Физической культуры и спорта</a:t>
            </a:r>
            <a:endParaRPr lang="ru-RU" sz="1200" b="1" strike="noStrike" spc="-1" dirty="0">
              <a:latin typeface="Times New Roman"/>
            </a:endParaRPr>
          </a:p>
        </p:txBody>
      </p:sp>
      <p:sp>
        <p:nvSpPr>
          <p:cNvPr id="75" name="CustomShape 19"/>
          <p:cNvSpPr/>
          <p:nvPr/>
        </p:nvSpPr>
        <p:spPr>
          <a:xfrm>
            <a:off x="7704000" y="1421131"/>
            <a:ext cx="143640" cy="143640"/>
          </a:xfrm>
          <a:custGeom>
            <a:avLst/>
            <a:gdLst/>
            <a:ahLst/>
            <a:cxnLst/>
            <a:rect l="l" t="t" r="r" b="b"/>
            <a:pathLst>
              <a:path w="402" h="402">
                <a:moveTo>
                  <a:pt x="100" y="0"/>
                </a:moveTo>
                <a:lnTo>
                  <a:pt x="100" y="300"/>
                </a:lnTo>
                <a:lnTo>
                  <a:pt x="0" y="300"/>
                </a:lnTo>
                <a:lnTo>
                  <a:pt x="200" y="401"/>
                </a:lnTo>
                <a:lnTo>
                  <a:pt x="401" y="300"/>
                </a:lnTo>
                <a:lnTo>
                  <a:pt x="300" y="300"/>
                </a:lnTo>
                <a:lnTo>
                  <a:pt x="300" y="0"/>
                </a:lnTo>
                <a:lnTo>
                  <a:pt x="1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20"/>
          <p:cNvSpPr/>
          <p:nvPr/>
        </p:nvSpPr>
        <p:spPr>
          <a:xfrm>
            <a:off x="6624000" y="1614873"/>
            <a:ext cx="2376000" cy="36985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апробация технологии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мониторинга и оценки качества подготовки спортивного резерва по лыжным гонкам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биатлону;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разработка и апробация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системы комплексного контроля функционального состояния юных лыжников и биатлонистов, позволяющей оценить кумулятивный тренировочный эффект на различных этапах годичного цикла подготовки;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разработка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эффективных методик спортивной подготовки  в виде методических рекомендаций и пособий в соответствии с программой реализации экспериментального (инновационного)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ustomShape 7"/>
          <p:cNvSpPr/>
          <p:nvPr/>
        </p:nvSpPr>
        <p:spPr>
          <a:xfrm>
            <a:off x="4722455" y="5597159"/>
            <a:ext cx="144000" cy="215640"/>
          </a:xfrm>
          <a:custGeom>
            <a:avLst/>
            <a:gdLst/>
            <a:ahLst/>
            <a:cxnLst/>
            <a:rect l="l" t="t" r="r" b="b"/>
            <a:pathLst>
              <a:path w="402" h="602">
                <a:moveTo>
                  <a:pt x="100" y="0"/>
                </a:moveTo>
                <a:lnTo>
                  <a:pt x="100" y="450"/>
                </a:lnTo>
                <a:lnTo>
                  <a:pt x="0" y="450"/>
                </a:lnTo>
                <a:lnTo>
                  <a:pt x="200" y="601"/>
                </a:lnTo>
                <a:lnTo>
                  <a:pt x="401" y="450"/>
                </a:lnTo>
                <a:lnTo>
                  <a:pt x="300" y="450"/>
                </a:lnTo>
                <a:lnTo>
                  <a:pt x="300" y="0"/>
                </a:lnTo>
                <a:lnTo>
                  <a:pt x="1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Прямоугольник 2"/>
          <p:cNvSpPr/>
          <p:nvPr/>
        </p:nvSpPr>
        <p:spPr>
          <a:xfrm>
            <a:off x="240772" y="5157192"/>
            <a:ext cx="2453017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ДЮСШ №2 г. Тюмени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ustomShape 16"/>
          <p:cNvSpPr/>
          <p:nvPr/>
        </p:nvSpPr>
        <p:spPr>
          <a:xfrm>
            <a:off x="1320818" y="5461676"/>
            <a:ext cx="146462" cy="99785"/>
          </a:xfrm>
          <a:custGeom>
            <a:avLst/>
            <a:gdLst/>
            <a:ahLst/>
            <a:cxnLst/>
            <a:rect l="l" t="t" r="r" b="b"/>
            <a:pathLst>
              <a:path w="402" h="402">
                <a:moveTo>
                  <a:pt x="100" y="0"/>
                </a:moveTo>
                <a:lnTo>
                  <a:pt x="100" y="300"/>
                </a:lnTo>
                <a:lnTo>
                  <a:pt x="0" y="300"/>
                </a:lnTo>
                <a:lnTo>
                  <a:pt x="200" y="401"/>
                </a:lnTo>
                <a:lnTo>
                  <a:pt x="401" y="300"/>
                </a:lnTo>
                <a:lnTo>
                  <a:pt x="300" y="300"/>
                </a:lnTo>
                <a:lnTo>
                  <a:pt x="300" y="0"/>
                </a:lnTo>
                <a:lnTo>
                  <a:pt x="1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Прямоугольник 3"/>
          <p:cNvSpPr/>
          <p:nvPr/>
        </p:nvSpPr>
        <p:spPr>
          <a:xfrm>
            <a:off x="84534" y="5597159"/>
            <a:ext cx="2831281" cy="5650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осуществление тренировочного процесса на различных этапах подготовки спортсменов;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3653" y="6237312"/>
            <a:ext cx="2372686" cy="4804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Олимпийский Совет Тюменской области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34168" y="5603761"/>
            <a:ext cx="2376000" cy="5791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Тюменская областная федерация лыжных гонок и биатлона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МЕРОПРИЯТИЯ РЕАЛИЗАЦИИ ПРОЕКТА</a:t>
            </a:r>
          </a:p>
          <a:p>
            <a:pPr algn="just">
              <a:lnSpc>
                <a:spcPct val="100000"/>
              </a:lnSpc>
            </a:pPr>
            <a:endParaRPr lang="ru-RU" sz="2000" strike="noStrike" spc="-1" dirty="0" smtClean="0">
              <a:latin typeface="Times New Roman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Разработана и утверждена программа, план экспериментально-педагогической работы, сформированы экспериментальные и контрольные группы, определены спортсмены участники, кураторы из числа тренеров, инструкторов;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Разработана и утверждена программа курсов повышения квалификации для тренеров по лыжным гонкам и биатлону: - «Современные технологии подготовки спортивного резерва в лыжных гонках» - 108 часов; «Совершенствование процесса подготовки спортивного резерва в лыжных гонках на этапе начальной подготовки и тренировочном этапе (этапе спортивной специализации)» - 180 часов;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«Современная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система спортивной подготовки в биатлоне» - 72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часа. </a:t>
            </a:r>
            <a:endParaRPr lang="ru-RU" sz="2000" b="0" strike="noStrike" spc="-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esktop\Снимок экрана 2017-10-08 в 13.53.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52350"/>
            <a:ext cx="3008989" cy="199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Эмблемы ОСШОР\46554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86447"/>
            <a:ext cx="2004312" cy="253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70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Совместно с Сибирским государственным университетом физической культуры и спорта, проведена экспертная сессия для уточнения проблематики по направлениям деятельности ФЭП, а также выявлены организационно-методические и психолого-педагогические трудности, возникающие у спортсменов и тренеров в воспитательном и соревновательном процессах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исследовании принимали участие 80 лыжников-гонщиков и биатлонистов ГАУ ТО «ОСШОР Л.Н. Носковой».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Создана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комплексная система мониторинга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оценки качества подготовки спортивного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резерва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лыжным гонкам и биатлону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включающая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психолого-педагогический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инструментарий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диагностики развития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двигательных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способностей и личностных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качеств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спортсменов.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Определены модельные характеристики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ключевым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параметрам подготовки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/>
          </a:p>
        </p:txBody>
      </p:sp>
      <p:pic>
        <p:nvPicPr>
          <p:cNvPr id="7170" name="Picture 2" descr="C:\Users\admin\Desktop\conce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678" y="3470216"/>
            <a:ext cx="327136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120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Разработан план внедрения цифровых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технологий,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включающий разработку технических условий и кейсов по виртуальным тренировкам и оцифровку лыжной трассы ГАУ Областного центра зимних видов спорта «Жемчужина Сибири».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Совместно с детским технопарком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Кванториум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ГАУ 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ДТиС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«Пионер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проработан вопрос по созданию тренажера виртуальной реальности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лыжников-гонщиков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целью внедрения нового формата освоения технологий виртуальной реальности.</a:t>
            </a:r>
          </a:p>
        </p:txBody>
      </p:sp>
      <p:pic>
        <p:nvPicPr>
          <p:cNvPr id="8194" name="Picture 2" descr="C:\Users\admin\Downloads\Для ФЭП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01008"/>
            <a:ext cx="4566246" cy="304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169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107504" y="297360"/>
            <a:ext cx="8784976" cy="60309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«ВОСПИТАТЕЛЬНЫЙ ПОТЕНЦИАЛ СПОРТИВНЫЙ СРЕДЫ УЧРЕЖДЕНИЙ, РЕАЛИЗУЮЩИЙ ПРОГРАММ СПОРТИВНОЙ ПОДГОТОВКИ ПО БИАТЛОНУ И ЛЫЖНЫМ ГОНКАМ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»</a:t>
            </a:r>
            <a:endParaRPr lang="ru-RU" b="0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0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Цель проекта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— изучение социально-психологических особенностей субъектов (тренеров и спортсменов) и воспитательного потенциала спортивной среды учреждений, реализующих программы спортивной подготовки по биатлону и лыжным гонкам.</a:t>
            </a:r>
            <a:endParaRPr lang="ru-RU" sz="2000" b="0" strike="noStrike" spc="-1" dirty="0"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b="0" i="1" strike="noStrike" spc="-1" dirty="0" smtClean="0">
                <a:latin typeface="Times New Roman"/>
              </a:rPr>
              <a:t>Задачи: 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ru-RU" i="1" spc="-1" dirty="0">
                <a:latin typeface="Times New Roman"/>
              </a:rPr>
              <a:t>р</a:t>
            </a:r>
            <a:r>
              <a:rPr lang="ru-RU" i="1" spc="-1" dirty="0" smtClean="0">
                <a:latin typeface="Times New Roman"/>
              </a:rPr>
              <a:t>азработать </a:t>
            </a:r>
            <a:r>
              <a:rPr lang="ru-RU" spc="-1" dirty="0" smtClean="0">
                <a:latin typeface="Times New Roman"/>
              </a:rPr>
              <a:t>концепцию, критериально-измерительный инструментарий и компьютерную программу для изучения социально-психологических особенностей субъектов и воспитательного потенциала спортивной среды;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ru-RU" i="1" spc="-1" dirty="0">
                <a:latin typeface="Times New Roman"/>
              </a:rPr>
              <a:t>о</a:t>
            </a:r>
            <a:r>
              <a:rPr lang="ru-RU" b="0" i="1" strike="noStrike" spc="-1" dirty="0" smtClean="0">
                <a:latin typeface="Times New Roman"/>
              </a:rPr>
              <a:t>существить</a:t>
            </a:r>
            <a:r>
              <a:rPr lang="ru-RU" b="0" strike="noStrike" spc="-1" dirty="0" smtClean="0">
                <a:latin typeface="Times New Roman"/>
              </a:rPr>
              <a:t> сбор фактической информации о социально-психологических особенностях  субъектов (социально-психологический портрет детского тренера и спортсмена-подростка) и воспитательного потенциала спортивной среды;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ru-RU" i="1" spc="-1" dirty="0">
                <a:latin typeface="Times New Roman"/>
              </a:rPr>
              <a:t>п</a:t>
            </a:r>
            <a:r>
              <a:rPr lang="ru-RU" b="0" i="1" strike="noStrike" spc="-1" dirty="0" smtClean="0">
                <a:latin typeface="Times New Roman"/>
              </a:rPr>
              <a:t>одготовить</a:t>
            </a:r>
            <a:r>
              <a:rPr lang="ru-RU" b="0" strike="noStrike" spc="-1" dirty="0" smtClean="0">
                <a:latin typeface="Times New Roman"/>
              </a:rPr>
              <a:t> региональный информационно аналитический отчет, с указанием проблемных зон, опорных позиций и точек роста в процессе актуализации воспитательного потенциала спортивной среды по каждой спортивной школе;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ru-RU" i="1" spc="-1" dirty="0" smtClean="0">
                <a:latin typeface="Times New Roman"/>
              </a:rPr>
              <a:t>р</a:t>
            </a:r>
            <a:r>
              <a:rPr lang="ru-RU" i="1" strike="noStrike" spc="-1" dirty="0" smtClean="0">
                <a:latin typeface="Times New Roman"/>
              </a:rPr>
              <a:t>азработать</a:t>
            </a:r>
            <a:r>
              <a:rPr lang="ru-RU" b="0" strike="noStrike" spc="-1" dirty="0" smtClean="0">
                <a:latin typeface="Times New Roman"/>
              </a:rPr>
              <a:t> методические </a:t>
            </a:r>
            <a:r>
              <a:rPr lang="ru-RU" spc="-1" dirty="0" smtClean="0">
                <a:latin typeface="Times New Roman"/>
              </a:rPr>
              <a:t>ре</a:t>
            </a:r>
            <a:r>
              <a:rPr lang="ru-RU" b="0" strike="noStrike" spc="-1" dirty="0" smtClean="0">
                <a:latin typeface="Times New Roman"/>
              </a:rPr>
              <a:t>комендации и провести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очно-заочную сессию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тренеров, методические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семинары-практикумы с тренерами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родителями по преодолению трудностей, гармонизации взаимодействия, профилактике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ПАВ;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подготовить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отчет о реализации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2603</TotalTime>
  <Words>1026</Words>
  <Application>Microsoft Office PowerPoint</Application>
  <PresentationFormat>Экран (4:3)</PresentationFormat>
  <Paragraphs>100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32</cp:revision>
  <dcterms:created xsi:type="dcterms:W3CDTF">2020-09-10T05:11:31Z</dcterms:created>
  <dcterms:modified xsi:type="dcterms:W3CDTF">2020-09-16T19:35:53Z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